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43"/>
  </p:notesMasterIdLst>
  <p:handoutMasterIdLst>
    <p:handoutMasterId r:id="rId44"/>
  </p:handoutMasterIdLst>
  <p:sldIdLst>
    <p:sldId id="2147480102" r:id="rId4"/>
    <p:sldId id="2147480111" r:id="rId5"/>
    <p:sldId id="2147480109" r:id="rId6"/>
    <p:sldId id="2147480024" r:id="rId7"/>
    <p:sldId id="2147482789" r:id="rId8"/>
    <p:sldId id="2147482790" r:id="rId9"/>
    <p:sldId id="2147482792" r:id="rId10"/>
    <p:sldId id="2147482791" r:id="rId11"/>
    <p:sldId id="2147479981" r:id="rId12"/>
    <p:sldId id="2147482814" r:id="rId13"/>
    <p:sldId id="2147480066" r:id="rId14"/>
    <p:sldId id="2147479986" r:id="rId15"/>
    <p:sldId id="2147482787" r:id="rId16"/>
    <p:sldId id="2147480108" r:id="rId17"/>
    <p:sldId id="2147480076" r:id="rId18"/>
    <p:sldId id="2147482798" r:id="rId19"/>
    <p:sldId id="2147482797" r:id="rId20"/>
    <p:sldId id="2147482796" r:id="rId21"/>
    <p:sldId id="2147482793" r:id="rId22"/>
    <p:sldId id="2147482799" r:id="rId23"/>
    <p:sldId id="2147482800" r:id="rId24"/>
    <p:sldId id="2147482801" r:id="rId25"/>
    <p:sldId id="2147482805" r:id="rId26"/>
    <p:sldId id="2147482815" r:id="rId27"/>
    <p:sldId id="2147482816" r:id="rId28"/>
    <p:sldId id="2147482794" r:id="rId29"/>
    <p:sldId id="2147482806" r:id="rId30"/>
    <p:sldId id="2147482807" r:id="rId31"/>
    <p:sldId id="2147482808" r:id="rId32"/>
    <p:sldId id="2147482809" r:id="rId33"/>
    <p:sldId id="2147482802" r:id="rId34"/>
    <p:sldId id="2147482811" r:id="rId35"/>
    <p:sldId id="2147480030" r:id="rId36"/>
    <p:sldId id="2147482810" r:id="rId37"/>
    <p:sldId id="2147482812" r:id="rId38"/>
    <p:sldId id="2147482788" r:id="rId39"/>
    <p:sldId id="2147480056" r:id="rId40"/>
    <p:sldId id="2147480034" r:id="rId41"/>
    <p:sldId id="2147480035" r:id="rId42"/>
  </p:sldIdLst>
  <p:sldSz cx="12192000" cy="6858000"/>
  <p:notesSz cx="6858000" cy="9144000"/>
  <p:embeddedFontLs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SemiBold" panose="020B0706030804020204" pitchFamily="34" charset="0"/>
      <p:bold r:id="rId49"/>
      <p:boldItalic r:id="rId50"/>
    </p:embeddedFont>
    <p:embeddedFont>
      <p:font typeface="Segoe Sans Text" pitchFamily="2" charset="0"/>
      <p:regular r:id="rId51"/>
      <p:bold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697F4-BA5F-4448-8E89-01E1B132BAA3}" v="139" dt="2024-11-13T14:50:00.3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36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microsoft.com/office/2018/10/relationships/authors" Target="author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dotnet</a:t>
            </a:r>
            <a:r>
              <a:rPr lang="en-US" baseline="0">
                <a:solidFill>
                  <a:schemeClr val="bg1"/>
                </a:solidFill>
              </a:rPr>
              <a:t> new </a:t>
            </a:r>
            <a:r>
              <a:rPr lang="en-US" baseline="0" err="1">
                <a:solidFill>
                  <a:schemeClr val="bg1"/>
                </a:solidFill>
              </a:rPr>
              <a:t>maui</a:t>
            </a:r>
            <a:r>
              <a:rPr lang="en-US" baseline="0">
                <a:solidFill>
                  <a:schemeClr val="bg1"/>
                </a:solidFill>
              </a:rPr>
              <a:t> – size in MB</a:t>
            </a:r>
            <a:endParaRPr lang="en-US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dotnet new maui</c:v>
                </c:pt>
                <c:pt idx="1">
                  <c:v>MyPal sample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15.4</c:v>
                </c:pt>
                <c:pt idx="1">
                  <c:v>27.3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Mono (Full Trimming)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dotnet new maui</c:v>
                </c:pt>
                <c:pt idx="1">
                  <c:v>MyPal sample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14.5</c:v>
                </c:pt>
                <c:pt idx="1">
                  <c:v>24.5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dotnet</a:t>
            </a:r>
            <a:r>
              <a:rPr lang="en-US" baseline="0">
                <a:solidFill>
                  <a:schemeClr val="bg1"/>
                </a:solidFill>
              </a:rPr>
              <a:t> new </a:t>
            </a:r>
            <a:r>
              <a:rPr lang="en-US" baseline="0" err="1">
                <a:solidFill>
                  <a:schemeClr val="bg1"/>
                </a:solidFill>
              </a:rPr>
              <a:t>maui</a:t>
            </a:r>
            <a:r>
              <a:rPr lang="en-US" baseline="0">
                <a:solidFill>
                  <a:schemeClr val="bg1"/>
                </a:solidFill>
              </a:rPr>
              <a:t> – size in MB</a:t>
            </a:r>
            <a:endParaRPr lang="en-US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Mono</c:v>
                </c:pt>
                <c:pt idx="1">
                  <c:v>Mono (Full Trimming)</c:v>
                </c:pt>
                <c:pt idx="2">
                  <c:v>NativeAOT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14.26</c:v>
                </c:pt>
                <c:pt idx="1">
                  <c:v>11.52</c:v>
                </c:pt>
                <c:pt idx="2">
                  <c:v>5.44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macOS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Mono</c:v>
                </c:pt>
                <c:pt idx="1">
                  <c:v>Mono (Full Trimming)</c:v>
                </c:pt>
                <c:pt idx="2">
                  <c:v>NativeAOT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22.19</c:v>
                </c:pt>
                <c:pt idx="1">
                  <c:v>18.36</c:v>
                </c:pt>
                <c:pt idx="2">
                  <c:v>10.63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dotnet</a:t>
            </a:r>
            <a:r>
              <a:rPr lang="en-US" baseline="0">
                <a:solidFill>
                  <a:schemeClr val="bg1"/>
                </a:solidFill>
              </a:rPr>
              <a:t> new </a:t>
            </a:r>
            <a:r>
              <a:rPr lang="en-US" baseline="0" err="1">
                <a:solidFill>
                  <a:schemeClr val="bg1"/>
                </a:solidFill>
              </a:rPr>
              <a:t>maui</a:t>
            </a:r>
            <a:r>
              <a:rPr lang="en-US" baseline="0">
                <a:solidFill>
                  <a:schemeClr val="bg1"/>
                </a:solidFill>
              </a:rPr>
              <a:t> – milliseconds</a:t>
            </a:r>
            <a:endParaRPr lang="en-US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Mono</c:v>
                </c:pt>
                <c:pt idx="1">
                  <c:v>NativeAOT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275</c:v>
                </c:pt>
                <c:pt idx="1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macOS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Mono</c:v>
                </c:pt>
                <c:pt idx="1">
                  <c:v>NativeAOT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311</c:v>
                </c:pt>
                <c:pt idx="1">
                  <c:v>255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11/20/2024 9:15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11/20/2024 9:15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11/20/2024 9:15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11/20/2024 9:15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11/20/2024 9:15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02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8CA11-31E1-3142-C9C2-C9522C379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A2C3B-EE7F-3AD3-2B42-DCF8A4168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50FD7F-D64C-919F-35CA-5288F7F93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0DB0EC2-3D3D-2274-13AC-1C1FEA5A0AA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D8705-DB48-B8C4-9AF4-DCE7D525DC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CAD554-D068-E7CF-0853-F2861C0C86F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11/20/2024 9:15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6C50E-16F2-E5B5-CF25-7D41E29CD6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03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otnet/maui/deployment/nativeaot" TargetMode="External"/><Relationship Id="rId2" Type="http://schemas.openxmlformats.org/officeDocument/2006/relationships/hyperlink" Target="https://learn.microsoft.com/dotnet/maui/deployment/trimmi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learn.microsoft.com/dotnet/core/deploying/trimming/prepare-libraries-for-trimmi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3" y="1902283"/>
            <a:ext cx="10162029" cy="1818575"/>
          </a:xfrm>
        </p:spPr>
        <p:txBody>
          <a:bodyPr/>
          <a:lstStyle/>
          <a:p>
            <a:pPr algn="l"/>
            <a:r>
              <a:rPr lang="en-US" sz="4000" b="1" i="0" u="none" strike="noStrike">
                <a:effectLst/>
                <a:latin typeface="var(--title-font-family)"/>
              </a:rPr>
              <a:t>.NET MAUI Performance Optimizations:</a:t>
            </a:r>
            <a:br>
              <a:rPr lang="en-US" sz="4000" b="1" i="0" u="none" strike="noStrike">
                <a:effectLst/>
                <a:latin typeface="var(--title-font-family)"/>
              </a:rPr>
            </a:br>
            <a:r>
              <a:rPr lang="en-US" sz="4000" b="1" i="0" u="none" strike="noStrike" err="1">
                <a:effectLst/>
                <a:latin typeface="var(--title-font-family)"/>
              </a:rPr>
              <a:t>NativeAOT</a:t>
            </a:r>
            <a:r>
              <a:rPr lang="en-US" sz="4000" b="1" i="0" u="none" strike="noStrike">
                <a:effectLst/>
                <a:latin typeface="var(--title-font-family)"/>
              </a:rPr>
              <a:t> and Trimming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Jonathan Peppers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4310-0EAB-F263-DE4F-5ACF8C8A6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 dirty="0"/>
              <a:t>What about Mono?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F181F-F09A-D4BA-1403-896F3B7D2E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2190152"/>
            <a:ext cx="6322459" cy="247452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iOS, Android, </a:t>
            </a:r>
            <a:r>
              <a:rPr lang="en-US" sz="1600" dirty="0" err="1"/>
              <a:t>MacCatalyst</a:t>
            </a:r>
            <a:r>
              <a:rPr lang="en-US" sz="1600" dirty="0"/>
              <a:t> all use the Mono runtime by default.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Release builds use Mono’s AOT by default.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Mono’s AOT results in faster startup, at the cost of larger app sizes.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NativeAOT</a:t>
            </a:r>
            <a:r>
              <a:rPr lang="en-US" sz="1600" dirty="0"/>
              <a:t>, however, can result in </a:t>
            </a:r>
            <a:r>
              <a:rPr lang="en-US" sz="1600" i="1" dirty="0"/>
              <a:t>smaller</a:t>
            </a:r>
            <a:r>
              <a:rPr lang="en-US" sz="1600" dirty="0"/>
              <a:t> app sizes.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NativeAOT</a:t>
            </a:r>
            <a:r>
              <a:rPr lang="en-US" sz="1600" dirty="0"/>
              <a:t>, requires a bit of work to setup: trimmer warnings.</a:t>
            </a:r>
          </a:p>
        </p:txBody>
      </p:sp>
    </p:spTree>
    <p:extLst>
      <p:ext uri="{BB962C8B-B14F-4D97-AF65-F5344CB8AC3E}">
        <p14:creationId xmlns:p14="http://schemas.microsoft.com/office/powerpoint/2010/main" val="282337397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/>
              <a:t>Zero Trimmer Warnings in .NET MAUI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Code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A5D718-8386-BEA4-E589-E230BF6A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90" y="2073204"/>
            <a:ext cx="7321926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34B05C-EEE8-A9F6-22FB-36207A6217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Oh dear!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26AA40-70C1-70DB-FC5B-4D3F051E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Trimmer Warnings, back in .NET 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EBF9F-80A7-A36C-4D4E-579B0A4C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6" y="2024994"/>
            <a:ext cx="6325483" cy="619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E32720-AD88-8660-3DBA-C8CAC0D9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6" y="2843247"/>
            <a:ext cx="5153744" cy="4001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28B992-45DD-ABAF-502B-0C57EEC1A187}"/>
              </a:ext>
            </a:extLst>
          </p:cNvPr>
          <p:cNvSpPr txBox="1"/>
          <p:nvPr/>
        </p:nvSpPr>
        <p:spPr>
          <a:xfrm>
            <a:off x="671513" y="3750469"/>
            <a:ext cx="622464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~15 warnings from Java.Interop.dll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~7 warnings from Mono.Android.dll (Android API)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~97 warnings from Microsoft.Maui.*.dll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iOS, </a:t>
            </a:r>
            <a:r>
              <a:rPr lang="en-US" sz="2000" err="1">
                <a:solidFill>
                  <a:schemeClr val="bg1"/>
                </a:solidFill>
              </a:rPr>
              <a:t>MacCatalyst</a:t>
            </a:r>
            <a:r>
              <a:rPr lang="en-US" sz="2000">
                <a:solidFill>
                  <a:schemeClr val="bg1"/>
                </a:solidFill>
              </a:rPr>
              <a:t>, etc. also had their own warnings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Goal: solved in .NET 9</a:t>
            </a:r>
          </a:p>
        </p:txBody>
      </p:sp>
    </p:spTree>
    <p:extLst>
      <p:ext uri="{BB962C8B-B14F-4D97-AF65-F5344CB8AC3E}">
        <p14:creationId xmlns:p14="http://schemas.microsoft.com/office/powerpoint/2010/main" val="32617111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8583510" cy="984885"/>
          </a:xfrm>
        </p:spPr>
        <p:txBody>
          <a:bodyPr/>
          <a:lstStyle/>
          <a:p>
            <a:r>
              <a:rPr lang="en-US"/>
              <a:t>Settings: NuGet packages vs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 err="1"/>
              <a:t>NuGets</a:t>
            </a:r>
            <a:r>
              <a:rPr lang="en-US"/>
              <a:t>: mark project “Trimmable”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454E0-ABDD-7569-A970-4170092950A4}"/>
              </a:ext>
            </a:extLst>
          </p:cNvPr>
          <p:cNvSpPr txBox="1"/>
          <p:nvPr/>
        </p:nvSpPr>
        <p:spPr>
          <a:xfrm>
            <a:off x="1651952" y="6050756"/>
            <a:ext cx="90350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https://learn.microsoft.com/dotnet/core/deploying/trimming/prepare-libraries-for-trimming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6871B0-3FE9-786A-CD42-5FF21DEE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36" y="2471819"/>
            <a:ext cx="8440328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66A32-8EBA-3546-7970-B3234BAE1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2D21C-E430-20AE-4486-7F1836C7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 err="1"/>
              <a:t>NuGets</a:t>
            </a:r>
            <a:r>
              <a:rPr lang="en-US"/>
              <a:t>: mark project “AOT Compatible”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F8F14-4764-2FE2-42DE-341142DF6B02}"/>
              </a:ext>
            </a:extLst>
          </p:cNvPr>
          <p:cNvSpPr txBox="1"/>
          <p:nvPr/>
        </p:nvSpPr>
        <p:spPr>
          <a:xfrm>
            <a:off x="1651952" y="6050756"/>
            <a:ext cx="90350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https://learn.microsoft.com/dotnet/core/deploying/trimming/prepare-libraries-for-trimming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E3AFF-4382-BA98-481B-F6E314D01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52" y="2455093"/>
            <a:ext cx="8806443" cy="25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611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709A9-EFCC-E9D3-0660-9D9ABAAE4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6101-297F-3867-878A-9C1843FB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Applications: opt into Full Trimming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9531B8-D0FE-CE8D-AE1B-028F0AD4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53" y="2414198"/>
            <a:ext cx="8888094" cy="2421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6AC48A-7E2C-2E60-4131-4F3E691F7563}"/>
              </a:ext>
            </a:extLst>
          </p:cNvPr>
          <p:cNvSpPr txBox="1"/>
          <p:nvPr/>
        </p:nvSpPr>
        <p:spPr>
          <a:xfrm>
            <a:off x="1651952" y="6050756"/>
            <a:ext cx="90350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https://learn.microsoft.com/dotnet/maui/deployment/trimming  </a:t>
            </a:r>
          </a:p>
        </p:txBody>
      </p:sp>
    </p:spTree>
    <p:extLst>
      <p:ext uri="{BB962C8B-B14F-4D97-AF65-F5344CB8AC3E}">
        <p14:creationId xmlns:p14="http://schemas.microsoft.com/office/powerpoint/2010/main" val="22271914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BB924-1B80-6083-33E0-1868569F1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7A1D-A076-E70C-8D8A-37CEC2B2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iOS &amp; macOS: opt into </a:t>
            </a:r>
            <a:r>
              <a:rPr lang="en-US" err="1"/>
              <a:t>NativeAOT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2CA76-DBBA-E194-BF56-CE9299A8FDCD}"/>
              </a:ext>
            </a:extLst>
          </p:cNvPr>
          <p:cNvSpPr txBox="1"/>
          <p:nvPr/>
        </p:nvSpPr>
        <p:spPr>
          <a:xfrm>
            <a:off x="1651952" y="6050756"/>
            <a:ext cx="90350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https://learn.microsoft.com/dotnet/maui/deployment/nativeaot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8712E-6BBD-05CF-8C6C-98A6A95C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91" y="1929568"/>
            <a:ext cx="8533217" cy="368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0701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33E10-A06A-5EFE-A674-58935A056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DDE9-BD03-5084-B0ED-B2120DB3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A2A07-98FF-186D-5607-8A2AF83DA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083374"/>
          </a:xfrm>
        </p:spPr>
        <p:txBody>
          <a:bodyPr/>
          <a:lstStyle/>
          <a:p>
            <a:r>
              <a:rPr lang="en-US"/>
              <a:t>Trim-safe .NET libraries &amp;</a:t>
            </a:r>
          </a:p>
          <a:p>
            <a:r>
              <a:rPr lang="en-US"/>
              <a:t>System.Reflection</a:t>
            </a:r>
          </a:p>
        </p:txBody>
      </p:sp>
    </p:spTree>
    <p:extLst>
      <p:ext uri="{BB962C8B-B14F-4D97-AF65-F5344CB8AC3E}">
        <p14:creationId xmlns:p14="http://schemas.microsoft.com/office/powerpoint/2010/main" val="16104045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What is Trimming? </a:t>
            </a:r>
            <a:r>
              <a:rPr lang="en-US" b="1" err="1"/>
              <a:t>NativeAOT</a:t>
            </a:r>
            <a:r>
              <a:rPr lang="en-US" b="1"/>
              <a:t>?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Zero Trimmer Warnings in .NET MAUI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>
                <a:latin typeface="Open Sans"/>
                <a:ea typeface="Open Sans"/>
                <a:cs typeface="Open Sans"/>
              </a:rPr>
              <a:t>Settings: NuGet package authors vs Apps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6" y="3712238"/>
            <a:ext cx="5564249" cy="553998"/>
          </a:xfrm>
        </p:spPr>
        <p:txBody>
          <a:bodyPr/>
          <a:lstStyle/>
          <a:p>
            <a:r>
              <a:rPr lang="en-US" b="1"/>
              <a:t>Trim-safe .NET libraries, </a:t>
            </a:r>
            <a:r>
              <a:rPr lang="en-US" b="1" err="1"/>
              <a:t>System.Reflection</a:t>
            </a:r>
            <a:r>
              <a:rPr lang="en-US" b="1"/>
              <a:t> usage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Trim-safe XAML &amp; data-binding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Results: Graphs!</a:t>
            </a:r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B24E-62F8-DD22-EC21-938BBC4DB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2BF9-F649-A8B8-2DB7-B2B85537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Code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EDAED-BDE9-140D-A903-A01333A1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921" y="2073204"/>
            <a:ext cx="7321926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97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2C5D8-31F4-2CB7-DCF3-1585B4F74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D659A-2113-27C0-5D91-E0BA3D0E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/>
              <a:t>Fixed 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C5C55-9174-41CB-FF68-75E679AFF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635" y="2311340"/>
            <a:ext cx="7258423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93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EA0D6-EC96-DE76-3032-0E4F3A080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089A-A974-4003-8BB8-4847B522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505670"/>
            <a:ext cx="3357658" cy="1846659"/>
          </a:xfrm>
        </p:spPr>
        <p:txBody>
          <a:bodyPr/>
          <a:lstStyle/>
          <a:p>
            <a:r>
              <a:rPr lang="en-US"/>
              <a:t>Method &amp; Type Parameter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9AA4D9-0763-75E7-870A-4A6CD7AF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675" y="1021863"/>
            <a:ext cx="8306227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664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CA5AD-B31A-B7D1-06C5-22C2D5E3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E7EA0-A454-B299-8A22-CBE96433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/>
              <a:t>Generics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72C64-D2C0-EC14-46FB-EBF42B8B4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61" y="982821"/>
            <a:ext cx="8287176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225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CD3EB-9031-1E2D-086D-784F46A9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8F7B-B034-DEEC-37A4-4B790DDF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79" y="788839"/>
            <a:ext cx="3357658" cy="615553"/>
          </a:xfrm>
        </p:spPr>
        <p:txBody>
          <a:bodyPr/>
          <a:lstStyle/>
          <a:p>
            <a:r>
              <a:rPr lang="en-US" dirty="0"/>
              <a:t>JSON Parsing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ED98B-1701-E889-3593-DF4BF18E3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79" y="2293536"/>
            <a:ext cx="10179573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3961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353653-9DD8-BD28-0B6D-47752B4BC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39" y="647557"/>
            <a:ext cx="10135121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6937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7563C-2A0A-ED77-EEF5-3423ECC69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AC61-0C6E-FE2C-F014-02CF2727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FFA77-E99A-CED5-EC12-42FCB0236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8583510" cy="492443"/>
          </a:xfrm>
        </p:spPr>
        <p:txBody>
          <a:bodyPr/>
          <a:lstStyle/>
          <a:p>
            <a:r>
              <a:rPr lang="en-US"/>
              <a:t>Trim-safe XAML and data-binding</a:t>
            </a:r>
          </a:p>
        </p:txBody>
      </p:sp>
    </p:spTree>
    <p:extLst>
      <p:ext uri="{BB962C8B-B14F-4D97-AF65-F5344CB8AC3E}">
        <p14:creationId xmlns:p14="http://schemas.microsoft.com/office/powerpoint/2010/main" val="29987627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B839F-49D8-36BA-5E33-16F68CD1D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D30B-79B4-D1AA-22A0-EE4FA307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XAML Data-Binding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B289F-E496-B63C-7FE1-DAB77385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640" y="3197212"/>
            <a:ext cx="5740695" cy="463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7AB16-B9B1-5024-5B0C-DBBF19A9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94" y="3975235"/>
            <a:ext cx="5550185" cy="4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006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51C3A-74E7-7730-C852-B2184F2E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17A3-D318-ED87-5F6E-4A46ADF3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/>
              <a:t>x:DataType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E3E8C-BD14-0018-3CBE-8CB365A0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93" y="2552585"/>
            <a:ext cx="5912154" cy="15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4160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91D4-6114-F2C4-4F79-39E13322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615553"/>
          </a:xfrm>
        </p:spPr>
        <p:txBody>
          <a:bodyPr/>
          <a:lstStyle/>
          <a:p>
            <a:r>
              <a:rPr lang="en-US"/>
              <a:t>C# Data-Binding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655FF-4ADE-C027-4716-4AB10A78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35" y="2619333"/>
            <a:ext cx="10312930" cy="161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584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/>
              <a:t>What even is Trimming? </a:t>
            </a:r>
            <a:r>
              <a:rPr lang="en-US" err="1"/>
              <a:t>NativeAOT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3DD51-8808-3DCB-6BAD-6FA4F700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4D61-5C22-324D-FE28-14C126B0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615553"/>
          </a:xfrm>
        </p:spPr>
        <p:txBody>
          <a:bodyPr/>
          <a:lstStyle/>
          <a:p>
            <a:r>
              <a:rPr lang="en-US"/>
              <a:t>Strongly-Typed Data-Binding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4C2FB-613C-C849-36AD-DA7EA435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17" y="2482801"/>
            <a:ext cx="7112366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8094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08293-0DDF-8639-21A0-AC25B6F5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D751-32D5-DF17-6D89-554C0758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542FA-904C-053D-1F46-63B334DBC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8583510" cy="492443"/>
          </a:xfrm>
        </p:spPr>
        <p:txBody>
          <a:bodyPr/>
          <a:lstStyle/>
          <a:p>
            <a:r>
              <a:rPr lang="en-US"/>
              <a:t>Results!</a:t>
            </a:r>
          </a:p>
        </p:txBody>
      </p:sp>
    </p:spTree>
    <p:extLst>
      <p:ext uri="{BB962C8B-B14F-4D97-AF65-F5344CB8AC3E}">
        <p14:creationId xmlns:p14="http://schemas.microsoft.com/office/powerpoint/2010/main" val="124087041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10FE8-8D50-524E-1031-BA5B4BA82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74D4-5CF8-C573-FA51-38E12ACB7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App Size: Android</a:t>
            </a:r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9D7A28BF-A0B8-CEF5-7445-C3C8498070D8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496978081"/>
              </p:ext>
            </p:extLst>
          </p:nvPr>
        </p:nvGraphicFramePr>
        <p:xfrm>
          <a:off x="1512888" y="1380227"/>
          <a:ext cx="9172575" cy="4379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06273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App Size: iOS and macOS</a:t>
            </a:r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3221432777"/>
              </p:ext>
            </p:extLst>
          </p:nvPr>
        </p:nvGraphicFramePr>
        <p:xfrm>
          <a:off x="1512888" y="1380227"/>
          <a:ext cx="9172575" cy="4379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7E530-ED7F-EDE3-2C3B-F313B4E2F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F2C-5D87-A0DD-BD94-97118C48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Startup Time</a:t>
            </a:r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64CCDBF5-2C5B-D44C-70A9-01CD222129B9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398794824"/>
              </p:ext>
            </p:extLst>
          </p:nvPr>
        </p:nvGraphicFramePr>
        <p:xfrm>
          <a:off x="1512888" y="1380227"/>
          <a:ext cx="9172575" cy="4379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4461489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2DC9-C55A-15CE-BAF6-189842B4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719" y="1499888"/>
            <a:ext cx="4622646" cy="615553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17A10-F9C5-42C5-2707-D063C3886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0243" y="2736574"/>
            <a:ext cx="7779027" cy="212365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https://learn.microsoft.com/dotnet/maui/deployment/trimming</a:t>
            </a:r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https://learn.microsoft.com/dotnet/maui/deployment/nativeaot</a:t>
            </a:r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https://learn.microsoft.com/dotnet/core/deploying/trimming/fixing-warnings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https://learn.microsoft.com/dotnet/core/deploying/trimming/prepare-libraries-for-trimming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861972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dotnet new console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dotnet publish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729704"/>
          </a:xfrm>
        </p:spPr>
        <p:txBody>
          <a:bodyPr/>
          <a:lstStyle/>
          <a:p>
            <a:r>
              <a:rPr lang="en-US" sz="1600" dirty="0">
                <a:latin typeface="Open Sans"/>
                <a:ea typeface="Open Sans"/>
                <a:cs typeface="Open Sans"/>
              </a:rPr>
              <a:t>Note this is Release mode by default now.</a:t>
            </a:r>
          </a:p>
          <a:p>
            <a:r>
              <a:rPr lang="en-US" sz="1600" dirty="0">
                <a:latin typeface="Open Sans"/>
                <a:ea typeface="Open Sans"/>
                <a:cs typeface="Open Sans"/>
              </a:rPr>
              <a:t>We get a .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dll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and an .exe, nice!</a:t>
            </a:r>
          </a:p>
          <a:p>
            <a:r>
              <a:rPr lang="en-US" sz="1600" dirty="0">
                <a:latin typeface="Open Sans"/>
                <a:ea typeface="Open Sans"/>
                <a:cs typeface="Open Sans"/>
              </a:rPr>
              <a:t>This will run on our desktop, but it will </a:t>
            </a:r>
            <a:r>
              <a:rPr lang="en-US" sz="1600" i="1" dirty="0">
                <a:latin typeface="Open Sans"/>
                <a:ea typeface="Open Sans"/>
                <a:cs typeface="Open Sans"/>
              </a:rPr>
              <a:t>not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run on machines without .NET installed.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1D8457-E0E8-B6A8-B870-8417F52F1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11" y="1831506"/>
            <a:ext cx="6160110" cy="3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C235D-B303-1048-F2FC-FD73FE71A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F99A-AEB4-C1C3-46BA-B97C360B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Self-contained app?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A27F6-E256-1315-5F75-9ECC75692B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dotnet publish --self-contained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B1040-642E-5ADE-62B5-52F3D99875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729704"/>
          </a:xfrm>
        </p:spPr>
        <p:txBody>
          <a:bodyPr/>
          <a:lstStyle/>
          <a:p>
            <a:r>
              <a:rPr lang="en-US" sz="1600" dirty="0"/>
              <a:t>Note the files are now in win-x64/publish, if you built from a Windows x64 machine.</a:t>
            </a:r>
          </a:p>
          <a:p>
            <a:r>
              <a:rPr lang="en-US" sz="1600" dirty="0"/>
              <a:t>That’s a lot of files! Disk space!</a:t>
            </a:r>
          </a:p>
          <a:p>
            <a:r>
              <a:rPr lang="en-US" sz="1600" dirty="0"/>
              <a:t>Files are OS and architecture specific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775B01-665F-7728-9F4C-9FB786AA5D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53572-2A6F-1D0C-D29C-99F0CBD8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375" y="1410138"/>
            <a:ext cx="8202170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29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60C46-54DF-AE30-81EE-9CBB382D3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04D8-C2C5-FB2E-1646-BD27E1A9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Trimming to the rescue!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EFF9E-C158-6043-261D-A65E937A0E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476" y="1436970"/>
            <a:ext cx="4613323" cy="276999"/>
          </a:xfrm>
        </p:spPr>
        <p:txBody>
          <a:bodyPr/>
          <a:lstStyle/>
          <a:p>
            <a:r>
              <a:rPr lang="en-US"/>
              <a:t>dotnet publish -</a:t>
            </a:r>
            <a:r>
              <a:rPr lang="en-US" err="1"/>
              <a:t>p:PublishTrimmed</a:t>
            </a:r>
            <a:r>
              <a:rPr lang="en-US"/>
              <a:t>=true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7E41B-AF15-F07F-5AAA-08DB6A2A6D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609671"/>
          </a:xfrm>
        </p:spPr>
        <p:txBody>
          <a:bodyPr/>
          <a:lstStyle/>
          <a:p>
            <a:r>
              <a:rPr lang="en-US" sz="1600"/>
              <a:t>Runs all .NET assemblies through the .NET trimmer, </a:t>
            </a:r>
            <a:r>
              <a:rPr lang="en-US" sz="1600" err="1"/>
              <a:t>ILLink</a:t>
            </a:r>
            <a:endParaRPr lang="en-US" sz="1600"/>
          </a:p>
          <a:p>
            <a:r>
              <a:rPr lang="en-US" sz="1600"/>
              <a:t>Many less files.</a:t>
            </a:r>
          </a:p>
          <a:p>
            <a:r>
              <a:rPr lang="en-US" sz="1600"/>
              <a:t>~74MB ➡️ ~19MB</a:t>
            </a:r>
          </a:p>
          <a:p>
            <a:r>
              <a:rPr lang="en-US" sz="1600"/>
              <a:t>Still OS and architecture specific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E662F6-0153-27EC-09E8-FE608A5D05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1E15B-498A-4044-C7D9-7745156E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15" y="1575470"/>
            <a:ext cx="7659169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785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030B-9B5D-13D9-7FCE-C50150657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8928-9845-F618-DA0B-A17AA0ED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Single file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6F77E-E637-3E51-0E84-F8975C47F8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476" y="1436970"/>
            <a:ext cx="4613323" cy="276999"/>
          </a:xfrm>
        </p:spPr>
        <p:txBody>
          <a:bodyPr/>
          <a:lstStyle/>
          <a:p>
            <a:r>
              <a:rPr lang="en-US"/>
              <a:t>dotnet publish -</a:t>
            </a:r>
            <a:r>
              <a:rPr lang="en-US" err="1"/>
              <a:t>p:PublishSingleFile</a:t>
            </a:r>
            <a:r>
              <a:rPr lang="en-US"/>
              <a:t>=true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1AA9D-7836-9258-1407-A3FD638F1F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264962"/>
          </a:xfrm>
        </p:spPr>
        <p:txBody>
          <a:bodyPr/>
          <a:lstStyle/>
          <a:p>
            <a:r>
              <a:rPr lang="en-US"/>
              <a:t>Runs all .NET assemblies through the .NET trimmer, </a:t>
            </a:r>
            <a:r>
              <a:rPr lang="en-US" err="1"/>
              <a:t>ILLink</a:t>
            </a:r>
            <a:endParaRPr lang="en-US"/>
          </a:p>
          <a:p>
            <a:r>
              <a:rPr lang="en-US"/>
              <a:t>Compresses everything into one file!</a:t>
            </a:r>
          </a:p>
          <a:p>
            <a:r>
              <a:rPr lang="en-US"/>
              <a:t>~19MB ➡️ ~12MB</a:t>
            </a:r>
          </a:p>
          <a:p>
            <a:r>
              <a:rPr lang="en-US"/>
              <a:t>Still OS and architecture specific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1E7D57-7BCE-ED91-0D88-B3ACA5FF04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53ED38-F6B5-C357-F769-EAA4C14E9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76" y="1831506"/>
            <a:ext cx="6192114" cy="346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EF63F-F272-A101-9B1B-670EC50D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83" y="3371308"/>
            <a:ext cx="4349517" cy="347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71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0D8B5-C498-6D2D-3083-15F8766EE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9D0B-FEF3-9D26-070A-0B7704B3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err="1"/>
              <a:t>NativeAOT</a:t>
            </a:r>
            <a:r>
              <a:rPr lang="en-US"/>
              <a:t>, a new runtime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58DCC-2790-CBA9-8339-CEB0411D33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476" y="1436970"/>
            <a:ext cx="4613323" cy="276999"/>
          </a:xfrm>
        </p:spPr>
        <p:txBody>
          <a:bodyPr/>
          <a:lstStyle/>
          <a:p>
            <a:r>
              <a:rPr lang="en-US"/>
              <a:t>dotnet publish -</a:t>
            </a:r>
            <a:r>
              <a:rPr lang="en-US" err="1"/>
              <a:t>p:PublishAot</a:t>
            </a:r>
            <a:r>
              <a:rPr lang="en-US"/>
              <a:t>=true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73314-486E-9D25-A78D-559A2D260B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3637919"/>
          </a:xfrm>
        </p:spPr>
        <p:txBody>
          <a:bodyPr/>
          <a:lstStyle/>
          <a:p>
            <a:r>
              <a:rPr lang="en-US"/>
              <a:t>Runs all .NET assemblies through the trimmer and </a:t>
            </a:r>
            <a:r>
              <a:rPr lang="en-US" err="1"/>
              <a:t>NativeAOT</a:t>
            </a:r>
            <a:r>
              <a:rPr lang="en-US"/>
              <a:t> compiler, ILC</a:t>
            </a:r>
          </a:p>
          <a:p>
            <a:r>
              <a:rPr lang="en-US"/>
              <a:t>Compiles all managed code to native code</a:t>
            </a:r>
          </a:p>
          <a:p>
            <a:r>
              <a:rPr lang="en-US"/>
              <a:t>No longer runs on </a:t>
            </a:r>
            <a:r>
              <a:rPr lang="en-US" err="1"/>
              <a:t>CoreCLR</a:t>
            </a:r>
            <a:r>
              <a:rPr lang="en-US"/>
              <a:t> runtime, runs on </a:t>
            </a:r>
            <a:r>
              <a:rPr lang="en-US" err="1"/>
              <a:t>NativeAOT</a:t>
            </a:r>
            <a:r>
              <a:rPr lang="en-US"/>
              <a:t> runtime</a:t>
            </a:r>
          </a:p>
          <a:p>
            <a:r>
              <a:rPr lang="en-US"/>
              <a:t>~12MB ➡️ ~1MB ?!?</a:t>
            </a:r>
          </a:p>
          <a:p>
            <a:r>
              <a:rPr lang="en-US"/>
              <a:t>Still OS and architecture specific</a:t>
            </a:r>
          </a:p>
          <a:p>
            <a:r>
              <a:rPr lang="en-US"/>
              <a:t>There are still settings to make it even smaller:</a:t>
            </a:r>
          </a:p>
          <a:p>
            <a:pPr lvl="1"/>
            <a:r>
              <a:rPr lang="en-US" sz="1200" err="1">
                <a:solidFill>
                  <a:schemeClr val="bg1"/>
                </a:solidFill>
              </a:rPr>
              <a:t>InvariantGlobalization</a:t>
            </a:r>
            <a:r>
              <a:rPr lang="en-US" sz="1200">
                <a:solidFill>
                  <a:schemeClr val="bg1"/>
                </a:solidFill>
              </a:rPr>
              <a:t>=true</a:t>
            </a:r>
          </a:p>
          <a:p>
            <a:pPr lvl="1"/>
            <a:r>
              <a:rPr lang="en-US" sz="1200" err="1">
                <a:solidFill>
                  <a:schemeClr val="bg1"/>
                </a:solidFill>
              </a:rPr>
              <a:t>UseSystemResourceKey</a:t>
            </a:r>
            <a:r>
              <a:rPr lang="en-US" sz="1200">
                <a:solidFill>
                  <a:schemeClr val="bg1"/>
                </a:solidFill>
              </a:rPr>
              <a:t>=true</a:t>
            </a:r>
          </a:p>
          <a:p>
            <a:pPr lvl="1"/>
            <a:r>
              <a:rPr lang="en-US" sz="1200" err="1">
                <a:solidFill>
                  <a:schemeClr val="bg1"/>
                </a:solidFill>
              </a:rPr>
              <a:t>NullabilityInfoContextSupport</a:t>
            </a:r>
            <a:r>
              <a:rPr lang="en-US" sz="1200">
                <a:solidFill>
                  <a:schemeClr val="bg1"/>
                </a:solidFill>
              </a:rPr>
              <a:t>=false</a:t>
            </a:r>
          </a:p>
          <a:p>
            <a:pPr lvl="1"/>
            <a:r>
              <a:rPr lang="en-US" sz="1200" err="1">
                <a:solidFill>
                  <a:schemeClr val="bg1"/>
                </a:solidFill>
              </a:rPr>
              <a:t>IlcDisableReflection</a:t>
            </a:r>
            <a:r>
              <a:rPr lang="en-US" sz="1200">
                <a:solidFill>
                  <a:schemeClr val="bg1"/>
                </a:solidFill>
              </a:rPr>
              <a:t>=true</a:t>
            </a:r>
          </a:p>
          <a:p>
            <a:pPr lvl="1"/>
            <a:r>
              <a:rPr lang="en-US" sz="1200" err="1">
                <a:solidFill>
                  <a:schemeClr val="bg1"/>
                </a:solidFill>
              </a:rPr>
              <a:t>StackTraceSupport</a:t>
            </a:r>
            <a:r>
              <a:rPr lang="en-US" sz="1200">
                <a:solidFill>
                  <a:schemeClr val="bg1"/>
                </a:solidFill>
              </a:rPr>
              <a:t>=true</a:t>
            </a:r>
          </a:p>
          <a:p>
            <a:pPr lvl="1"/>
            <a:r>
              <a:rPr lang="en-US" sz="1200" err="1">
                <a:solidFill>
                  <a:schemeClr val="bg1"/>
                </a:solidFill>
              </a:rPr>
              <a:t>OptimizationPreference</a:t>
            </a:r>
            <a:r>
              <a:rPr lang="en-US" sz="1200">
                <a:solidFill>
                  <a:schemeClr val="bg1"/>
                </a:solidFill>
              </a:rPr>
              <a:t>=Size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5509994-D177-20E2-0090-5A7FBCA0CD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C14A60-598C-AF25-B1D0-B0200300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76" y="1831506"/>
            <a:ext cx="6144482" cy="3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811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2056480"/>
            <a:ext cx="5552246" cy="1231106"/>
          </a:xfrm>
        </p:spPr>
        <p:txBody>
          <a:bodyPr/>
          <a:lstStyle/>
          <a:p>
            <a:r>
              <a:rPr lang="en-US"/>
              <a:t>What settings for app stores? (mobile)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5480247" cy="1785104"/>
          </a:xfrm>
        </p:spPr>
        <p:txBody>
          <a:bodyPr/>
          <a:lstStyle/>
          <a:p>
            <a:r>
              <a:rPr lang="en-US" sz="1600"/>
              <a:t>Release builds of .NET MAUI projects are self-contained and trimmed. </a:t>
            </a:r>
            <a:r>
              <a:rPr lang="en-US" sz="1600" err="1"/>
              <a:t>TrimMode</a:t>
            </a:r>
            <a:r>
              <a:rPr lang="en-US" sz="1600"/>
              <a:t>=partial is the “safe” trimming mode that does not trim your code or NuGet references.</a:t>
            </a:r>
          </a:p>
          <a:p>
            <a:r>
              <a:rPr lang="en-US" sz="1600"/>
              <a:t>Windows, iOS, macOS: in .NET 9, </a:t>
            </a:r>
            <a:r>
              <a:rPr lang="en-US" sz="1600" err="1"/>
              <a:t>NativeAOT</a:t>
            </a:r>
            <a:r>
              <a:rPr lang="en-US" sz="1600"/>
              <a:t> is no longer experimental.</a:t>
            </a:r>
          </a:p>
          <a:p>
            <a:r>
              <a:rPr lang="en-US" sz="1600" i="1" err="1"/>
              <a:t>NativeAOT</a:t>
            </a:r>
            <a:r>
              <a:rPr lang="en-US" sz="1600" i="1"/>
              <a:t> not yet supported on Android.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872</Words>
  <Application>Microsoft Office PowerPoint</Application>
  <PresentationFormat>Widescreen</PresentationFormat>
  <Paragraphs>121</Paragraphs>
  <Slides>39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Wingdings</vt:lpstr>
      <vt:lpstr>var(--title-font-family)</vt:lpstr>
      <vt:lpstr>Open Sans SemiBold</vt:lpstr>
      <vt:lpstr>Arial</vt:lpstr>
      <vt:lpstr>Segoe UI</vt:lpstr>
      <vt:lpstr>Calibri</vt:lpstr>
      <vt:lpstr>Open Sans</vt:lpstr>
      <vt:lpstr>Segoe Sans Text</vt:lpstr>
      <vt:lpstr>Azure 2023 Template</vt:lpstr>
      <vt:lpstr>.NET MAUI Performance Optimizations: NativeAOT and Trimming</vt:lpstr>
      <vt:lpstr>PowerPoint Presentation</vt:lpstr>
      <vt:lpstr>01</vt:lpstr>
      <vt:lpstr>dotnet new console</vt:lpstr>
      <vt:lpstr>Self-contained app?</vt:lpstr>
      <vt:lpstr>Trimming to the rescue!</vt:lpstr>
      <vt:lpstr>Single file mode</vt:lpstr>
      <vt:lpstr>NativeAOT, a new runtime</vt:lpstr>
      <vt:lpstr>What settings for app stores? (mobile)</vt:lpstr>
      <vt:lpstr>What about Mono?</vt:lpstr>
      <vt:lpstr>02</vt:lpstr>
      <vt:lpstr>Code Example</vt:lpstr>
      <vt:lpstr>Trimmer Warnings, back in .NET 8</vt:lpstr>
      <vt:lpstr>03</vt:lpstr>
      <vt:lpstr>NuGets: mark project “Trimmable”</vt:lpstr>
      <vt:lpstr>NuGets: mark project “AOT Compatible”</vt:lpstr>
      <vt:lpstr>Applications: opt into Full Trimming</vt:lpstr>
      <vt:lpstr>iOS &amp; macOS: opt into NativeAOT</vt:lpstr>
      <vt:lpstr>04</vt:lpstr>
      <vt:lpstr>Code Example</vt:lpstr>
      <vt:lpstr>Fixed it!</vt:lpstr>
      <vt:lpstr>Method &amp; Type Parameter</vt:lpstr>
      <vt:lpstr>Generics</vt:lpstr>
      <vt:lpstr>JSON Parsing</vt:lpstr>
      <vt:lpstr>PowerPoint Presentation</vt:lpstr>
      <vt:lpstr>05</vt:lpstr>
      <vt:lpstr>XAML Data-Binding</vt:lpstr>
      <vt:lpstr>x:DataType</vt:lpstr>
      <vt:lpstr>C# Data-Binding</vt:lpstr>
      <vt:lpstr>Strongly-Typed Data-Binding</vt:lpstr>
      <vt:lpstr>06</vt:lpstr>
      <vt:lpstr>App Size: Android</vt:lpstr>
      <vt:lpstr>App Size: iOS and macOS</vt:lpstr>
      <vt:lpstr>Startup Time</vt:lpstr>
      <vt:lpstr>Resources</vt:lpstr>
      <vt:lpstr>Get .NET 9</vt:lpstr>
      <vt:lpstr>Thank you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2024-11-21T03:16:39Z</dcterms:modified>
  <cp:category/>
</cp:coreProperties>
</file>